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1" r:id="rId13"/>
    <p:sldId id="272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C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25"/>
  </p:normalViewPr>
  <p:slideViewPr>
    <p:cSldViewPr snapToGrid="0" snapToObjects="1">
      <p:cViewPr>
        <p:scale>
          <a:sx n="107" d="100"/>
          <a:sy n="107" d="100"/>
        </p:scale>
        <p:origin x="46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18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2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0B1689-24C8-FE45-80B8-21D57E0BDE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19977" y="66900"/>
            <a:ext cx="2266111" cy="322578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3A169362-BDB5-3C4A-BEE5-E64E6ACC9C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/>
              <a:t>9</a:t>
            </a:r>
            <a:r>
              <a:rPr lang="en-US" baseline="30000" dirty="0"/>
              <a:t>th </a:t>
            </a:r>
            <a:r>
              <a:rPr lang="en-US" dirty="0"/>
              <a:t>August, 2019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55431A2-69BA-4D43-94A4-41CEEDFBE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/>
              <a:t>ICPhS</a:t>
            </a:r>
            <a:r>
              <a:rPr lang="en-US" dirty="0"/>
              <a:t>, Melbourne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921CE34-306B-9B4E-8D03-187FEFD5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5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62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36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4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74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11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54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39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46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CAE4392-C3B7-1346-AF9D-D242A4AB5813}"/>
              </a:ext>
            </a:extLst>
          </p:cNvPr>
          <p:cNvSpPr/>
          <p:nvPr/>
        </p:nvSpPr>
        <p:spPr>
          <a:xfrm>
            <a:off x="0" y="-1846"/>
            <a:ext cx="9144000" cy="514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52062-5A09-DD46-945C-1D01ADCE8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217"/>
            <a:ext cx="9144000" cy="5252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E80695-F09F-F344-B78B-7B15F73C4A6A}"/>
              </a:ext>
            </a:extLst>
          </p:cNvPr>
          <p:cNvSpPr txBox="1"/>
          <p:nvPr/>
        </p:nvSpPr>
        <p:spPr>
          <a:xfrm>
            <a:off x="197206" y="2171589"/>
            <a:ext cx="85242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9C43"/>
                </a:solidFill>
                <a:latin typeface="DIN Condensed" pitchFamily="2" charset="0"/>
                <a:ea typeface="MS Gothic" panose="020B0609070205080204" pitchFamily="49" charset="-128"/>
                <a:cs typeface="Ayuthaya" pitchFamily="2" charset="-34"/>
              </a:rPr>
              <a:t>Systematic co-variation of monophthongs across speakers of New Zealand English</a:t>
            </a:r>
          </a:p>
          <a:p>
            <a:endParaRPr lang="en-US" sz="2800" dirty="0">
              <a:solidFill>
                <a:srgbClr val="929C43"/>
              </a:solidFill>
              <a:latin typeface="DIN Condensed" pitchFamily="2" charset="0"/>
              <a:ea typeface="MS Gothic" panose="020B0609070205080204" pitchFamily="49" charset="-128"/>
              <a:cs typeface="Ayuthaya" pitchFamily="2" charset="-34"/>
            </a:endParaRPr>
          </a:p>
          <a:p>
            <a:r>
              <a:rPr lang="en-US" sz="2000" dirty="0">
                <a:solidFill>
                  <a:schemeClr val="bg1"/>
                </a:solidFill>
                <a:latin typeface="DIN Condensed" pitchFamily="2" charset="0"/>
                <a:ea typeface="MS Gothic" panose="020B0609070205080204" pitchFamily="49" charset="-128"/>
                <a:cs typeface="Ayuthaya" pitchFamily="2" charset="-34"/>
              </a:rPr>
              <a:t>James Brand, Jen Hay, Lynn Clark, Kevin Watson, </a:t>
            </a:r>
            <a:r>
              <a:rPr lang="en-US" sz="2000" dirty="0" err="1">
                <a:solidFill>
                  <a:schemeClr val="bg1"/>
                </a:solidFill>
                <a:latin typeface="DIN Condensed" pitchFamily="2" charset="0"/>
                <a:ea typeface="MS Gothic" panose="020B0609070205080204" pitchFamily="49" charset="-128"/>
                <a:cs typeface="Ayuthaya" pitchFamily="2" charset="-34"/>
              </a:rPr>
              <a:t>Márton</a:t>
            </a:r>
            <a:r>
              <a:rPr lang="en-US" sz="2000" dirty="0">
                <a:solidFill>
                  <a:schemeClr val="bg1"/>
                </a:solidFill>
                <a:latin typeface="DIN Condensed" pitchFamily="2" charset="0"/>
                <a:ea typeface="MS Gothic" panose="020B0609070205080204" pitchFamily="49" charset="-128"/>
                <a:cs typeface="Ayuthaya" pitchFamily="2" charset="-34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DIN Condensed" pitchFamily="2" charset="0"/>
                <a:ea typeface="MS Gothic" panose="020B0609070205080204" pitchFamily="49" charset="-128"/>
                <a:cs typeface="Ayuthaya" pitchFamily="2" charset="-34"/>
              </a:rPr>
              <a:t>Sóskuthy</a:t>
            </a:r>
            <a:endParaRPr lang="en-US" sz="2000" dirty="0">
              <a:solidFill>
                <a:schemeClr val="bg1"/>
              </a:solidFill>
              <a:latin typeface="DIN Condensed" pitchFamily="2" charset="0"/>
              <a:ea typeface="MS Gothic" panose="020B0609070205080204" pitchFamily="49" charset="-128"/>
              <a:cs typeface="Ayuthaya" pitchFamily="2" charset="-34"/>
            </a:endParaRPr>
          </a:p>
          <a:p>
            <a:endParaRPr lang="en-US" sz="2000" dirty="0">
              <a:latin typeface="DIN Condensed" pitchFamily="2" charset="0"/>
              <a:ea typeface="MS Gothic" panose="020B0609070205080204" pitchFamily="49" charset="-128"/>
              <a:cs typeface="Ayuthaya" pitchFamily="2" charset="-34"/>
            </a:endParaRPr>
          </a:p>
          <a:p>
            <a:r>
              <a:rPr lang="en-US" dirty="0" err="1">
                <a:solidFill>
                  <a:srgbClr val="929C43"/>
                </a:solidFill>
                <a:latin typeface="DIN Condensed" pitchFamily="2" charset="0"/>
                <a:ea typeface="MS Gothic" panose="020B0609070205080204" pitchFamily="49" charset="-128"/>
                <a:cs typeface="Ayuthaya" pitchFamily="2" charset="-34"/>
              </a:rPr>
              <a:t>james.brand@canterbury.ac.nz</a:t>
            </a:r>
            <a:endParaRPr lang="en-US" dirty="0">
              <a:solidFill>
                <a:srgbClr val="929C43"/>
              </a:solidFill>
              <a:latin typeface="DIN Condensed" pitchFamily="2" charset="0"/>
              <a:ea typeface="MS Gothic" panose="020B0609070205080204" pitchFamily="49" charset="-128"/>
              <a:cs typeface="Ayuthaya" pitchFamily="2" charset="-34"/>
            </a:endParaRP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DIN Condensed" pitchFamily="2" charset="0"/>
                <a:ea typeface="MS Gothic" panose="020B0609070205080204" pitchFamily="49" charset="-128"/>
                <a:cs typeface="Ayuthaya" pitchFamily="2" charset="-34"/>
              </a:rPr>
              <a:t>ICPhS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DIN Condensed" pitchFamily="2" charset="0"/>
                <a:ea typeface="MS Gothic" panose="020B0609070205080204" pitchFamily="49" charset="-128"/>
                <a:cs typeface="Ayuthaya" pitchFamily="2" charset="-34"/>
              </a:rPr>
              <a:t>, Melbourne 2019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746A42-FB11-C74B-A5D9-4140043EE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977" y="77951"/>
            <a:ext cx="2266110" cy="31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56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C0EFC-6748-7549-B317-A4A923552C52}"/>
              </a:ext>
            </a:extLst>
          </p:cNvPr>
          <p:cNvSpPr txBox="1"/>
          <p:nvPr/>
        </p:nvSpPr>
        <p:spPr>
          <a:xfrm>
            <a:off x="413886" y="1018208"/>
            <a:ext cx="5418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PC2 (13.7%) – Further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normalisation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DIN Condensed" pitchFamily="2" charset="0"/>
              <a:ea typeface="Microsoft YaHei" panose="020B0503020204020204" pitchFamily="34" charset="-122"/>
              <a:cs typeface="Ayuthaya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FB60A-A9BD-3B46-B297-8DA192AC33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387" y="1524600"/>
            <a:ext cx="5555058" cy="1841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85CEAA-1449-E740-ACA2-A174139FE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389" y="1418318"/>
            <a:ext cx="3048000" cy="304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7E2904-0E22-464F-BDFC-10B98AEE7C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627" y="1413599"/>
            <a:ext cx="5721762" cy="305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4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C0EFC-6748-7549-B317-A4A923552C52}"/>
              </a:ext>
            </a:extLst>
          </p:cNvPr>
          <p:cNvSpPr txBox="1"/>
          <p:nvPr/>
        </p:nvSpPr>
        <p:spPr>
          <a:xfrm>
            <a:off x="413886" y="1018208"/>
            <a:ext cx="5418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PC3 (10.3%) – Leaders and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laggers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DIN Condensed" pitchFamily="2" charset="0"/>
              <a:ea typeface="Microsoft YaHei" panose="020B0503020204020204" pitchFamily="34" charset="-122"/>
              <a:cs typeface="Ayuthaya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FB60A-A9BD-3B46-B297-8DA192AC33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388" y="1524600"/>
            <a:ext cx="5555055" cy="1841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85CEAA-1449-E740-ACA2-A174139FE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32389" y="1418318"/>
            <a:ext cx="3048000" cy="304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F43C02-BD17-8B48-810C-9BFFC73F44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627" y="1413599"/>
            <a:ext cx="5721762" cy="30527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AB3AEE-89AF-8942-B0A2-0B74CFE60D97}"/>
              </a:ext>
            </a:extLst>
          </p:cNvPr>
          <p:cNvSpPr/>
          <p:nvPr/>
        </p:nvSpPr>
        <p:spPr>
          <a:xfrm>
            <a:off x="17442" y="1413599"/>
            <a:ext cx="5721762" cy="3159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E65AAF-79CA-DB40-99D9-783B5B7BF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88" y="1524600"/>
            <a:ext cx="5685001" cy="260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1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Discussion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C0EFC-6748-7549-B317-A4A923552C52}"/>
              </a:ext>
            </a:extLst>
          </p:cNvPr>
          <p:cNvSpPr txBox="1"/>
          <p:nvPr/>
        </p:nvSpPr>
        <p:spPr>
          <a:xfrm>
            <a:off x="413886" y="1350717"/>
            <a:ext cx="5418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Looking at large scale co-variation across periods of sound change is possible... and interesting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4954CD-3F46-7A4B-9BF7-3C1A3D592F41}"/>
              </a:ext>
            </a:extLst>
          </p:cNvPr>
          <p:cNvSpPr txBox="1"/>
          <p:nvPr/>
        </p:nvSpPr>
        <p:spPr>
          <a:xfrm>
            <a:off x="413885" y="2217807"/>
            <a:ext cx="5418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We have a workflow for assessing co-variation across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012FF9-0A17-6143-9587-6B61146B675F}"/>
              </a:ext>
            </a:extLst>
          </p:cNvPr>
          <p:cNvSpPr txBox="1"/>
          <p:nvPr/>
        </p:nvSpPr>
        <p:spPr>
          <a:xfrm>
            <a:off x="457363" y="2777121"/>
            <a:ext cx="5418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This can be applied to other questions/datasets to further explore co-variation and better understand what the linguistic variable is</a:t>
            </a:r>
          </a:p>
        </p:txBody>
      </p:sp>
    </p:spTree>
    <p:extLst>
      <p:ext uri="{BB962C8B-B14F-4D97-AF65-F5344CB8AC3E}">
        <p14:creationId xmlns:p14="http://schemas.microsoft.com/office/powerpoint/2010/main" val="252244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1A3EC-4FCA-874A-A54F-31D5EDC7DFA5}"/>
              </a:ext>
            </a:extLst>
          </p:cNvPr>
          <p:cNvSpPr/>
          <p:nvPr/>
        </p:nvSpPr>
        <p:spPr>
          <a:xfrm>
            <a:off x="0" y="-1846"/>
            <a:ext cx="9144000" cy="514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38E56-8B9A-0842-975C-6C875C351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977" y="77951"/>
            <a:ext cx="2266110" cy="311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47574" y="1505296"/>
            <a:ext cx="82488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Thanks</a:t>
            </a:r>
          </a:p>
          <a:p>
            <a:pPr algn="ctr"/>
            <a:endParaRPr lang="en-US" sz="3200" dirty="0">
              <a:solidFill>
                <a:srgbClr val="929C43"/>
              </a:solidFill>
              <a:latin typeface="DIN Condensed" pitchFamily="2" charset="0"/>
              <a:ea typeface="Microsoft YaHei" panose="020B0503020204020204" pitchFamily="34" charset="-122"/>
              <a:cs typeface="Ayuthaya" pitchFamily="2" charset="-34"/>
            </a:endParaRPr>
          </a:p>
          <a:p>
            <a:pPr algn="ctr"/>
            <a:r>
              <a:rPr lang="en-US" sz="28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Slides: </a:t>
            </a:r>
            <a:r>
              <a:rPr lang="en-US" sz="2800" dirty="0">
                <a:solidFill>
                  <a:schemeClr val="bg1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https://</a:t>
            </a:r>
            <a:r>
              <a:rPr lang="en-US" sz="2800" dirty="0" err="1">
                <a:solidFill>
                  <a:schemeClr val="bg1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/2Z0BOEs</a:t>
            </a:r>
          </a:p>
          <a:p>
            <a:pPr algn="ctr"/>
            <a:r>
              <a:rPr lang="en-US" sz="28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Proceedings paper: </a:t>
            </a:r>
            <a:r>
              <a:rPr lang="en-US" sz="2800" dirty="0">
                <a:solidFill>
                  <a:schemeClr val="bg1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https://</a:t>
            </a:r>
            <a:r>
              <a:rPr lang="en-US" sz="2800" dirty="0" err="1">
                <a:solidFill>
                  <a:schemeClr val="bg1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/2YP1AeB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EB1724C1-81F2-504D-B42F-E59B9F91EFA4}"/>
              </a:ext>
            </a:extLst>
          </p:cNvPr>
          <p:cNvSpPr txBox="1">
            <a:spLocks/>
          </p:cNvSpPr>
          <p:nvPr/>
        </p:nvSpPr>
        <p:spPr>
          <a:xfrm>
            <a:off x="299787" y="49196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DIN Condensed" pitchFamily="2" charset="0"/>
              </a:rPr>
              <a:t>9</a:t>
            </a:r>
            <a:r>
              <a:rPr lang="en-US" baseline="30000">
                <a:latin typeface="DIN Condensed" pitchFamily="2" charset="0"/>
              </a:rPr>
              <a:t>th </a:t>
            </a:r>
            <a:r>
              <a:rPr lang="en-US">
                <a:latin typeface="DIN Condensed" pitchFamily="2" charset="0"/>
              </a:rPr>
              <a:t>August, 2019</a:t>
            </a:r>
            <a:endParaRPr lang="en-US" dirty="0">
              <a:latin typeface="DIN Condensed" pitchFamily="2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80519E2-DF9A-5D4F-B309-9F29A444402F}"/>
              </a:ext>
            </a:extLst>
          </p:cNvPr>
          <p:cNvSpPr txBox="1">
            <a:spLocks/>
          </p:cNvSpPr>
          <p:nvPr/>
        </p:nvSpPr>
        <p:spPr>
          <a:xfrm>
            <a:off x="3181350" y="49196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DIN Condensed" pitchFamily="2" charset="0"/>
              </a:rPr>
              <a:t>ICPhS, Melbourne</a:t>
            </a:r>
            <a:endParaRPr lang="en-US" dirty="0">
              <a:latin typeface="DIN Condensed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CB72842-78DD-914F-94DE-C34C74104862}"/>
              </a:ext>
            </a:extLst>
          </p:cNvPr>
          <p:cNvSpPr txBox="1">
            <a:spLocks/>
          </p:cNvSpPr>
          <p:nvPr/>
        </p:nvSpPr>
        <p:spPr>
          <a:xfrm>
            <a:off x="7081088" y="49194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DIN Condensed" pitchFamily="2" charset="0"/>
              </a:rPr>
              <a:t>1</a:t>
            </a:r>
            <a:endParaRPr lang="en-US" dirty="0"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334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DotumChe" panose="020B0609000101010101" pitchFamily="49" charset="-127"/>
                <a:cs typeface="Kokonor" pitchFamily="2" charset="0"/>
              </a:rPr>
              <a:t>Background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E7113-86E4-7542-8BCE-4354DD6F56AB}"/>
              </a:ext>
            </a:extLst>
          </p:cNvPr>
          <p:cNvSpPr txBox="1"/>
          <p:nvPr/>
        </p:nvSpPr>
        <p:spPr>
          <a:xfrm>
            <a:off x="413886" y="1243097"/>
            <a:ext cx="8572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Traditional approaches to studying language variation and change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DIN Condensed" pitchFamily="2" charset="0"/>
              <a:ea typeface="Microsoft YaHei" panose="020B0503020204020204" pitchFamily="34" charset="-122"/>
              <a:cs typeface="Ayuthaya" pitchFamily="2" charset="-3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FC23253-B0A5-EB44-9165-01B19A03C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631" y="1977277"/>
            <a:ext cx="2540013" cy="254001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4D167F1-3E85-9B4E-BAF2-887CCF41D056}"/>
              </a:ext>
            </a:extLst>
          </p:cNvPr>
          <p:cNvSpPr/>
          <p:nvPr/>
        </p:nvSpPr>
        <p:spPr>
          <a:xfrm>
            <a:off x="413886" y="2394458"/>
            <a:ext cx="5701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e.g. </a:t>
            </a:r>
            <a:r>
              <a:rPr lang="en-US" cap="small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nurse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 raising and fronting in NZE (Maclagan et al, 2017)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FAFC07-7393-0442-A2B8-5E3091631AAB}"/>
              </a:ext>
            </a:extLst>
          </p:cNvPr>
          <p:cNvSpPr/>
          <p:nvPr/>
        </p:nvSpPr>
        <p:spPr>
          <a:xfrm>
            <a:off x="413885" y="2869352"/>
            <a:ext cx="57011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But... unclear whether an individual variable also co-varies with others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6EF296-C218-0F4D-ADA2-660A0A0F7E66}"/>
              </a:ext>
            </a:extLst>
          </p:cNvPr>
          <p:cNvSpPr/>
          <p:nvPr/>
        </p:nvSpPr>
        <p:spPr>
          <a:xfrm>
            <a:off x="413888" y="1975255"/>
            <a:ext cx="5701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Tended to focus on a single linguistic variable</a:t>
            </a:r>
          </a:p>
        </p:txBody>
      </p:sp>
    </p:spTree>
    <p:extLst>
      <p:ext uri="{BB962C8B-B14F-4D97-AF65-F5344CB8AC3E}">
        <p14:creationId xmlns:p14="http://schemas.microsoft.com/office/powerpoint/2010/main" val="128471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Background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E7113-86E4-7542-8BCE-4354DD6F56AB}"/>
              </a:ext>
            </a:extLst>
          </p:cNvPr>
          <p:cNvSpPr txBox="1"/>
          <p:nvPr/>
        </p:nvSpPr>
        <p:spPr>
          <a:xfrm>
            <a:off x="413886" y="1243097"/>
            <a:ext cx="8572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Evidence of variation and change across multiple variables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FC23253-B0A5-EB44-9165-01B19A03CA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99631" y="1977277"/>
            <a:ext cx="2540013" cy="254001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4D167F1-3E85-9B4E-BAF2-887CCF41D056}"/>
              </a:ext>
            </a:extLst>
          </p:cNvPr>
          <p:cNvSpPr/>
          <p:nvPr/>
        </p:nvSpPr>
        <p:spPr>
          <a:xfrm>
            <a:off x="413886" y="3189342"/>
            <a:ext cx="5701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But... still not clear whether these changes exist simply at a community level or if it also exists within individuals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6EF296-C218-0F4D-ADA2-660A0A0F7E66}"/>
              </a:ext>
            </a:extLst>
          </p:cNvPr>
          <p:cNvSpPr/>
          <p:nvPr/>
        </p:nvSpPr>
        <p:spPr>
          <a:xfrm>
            <a:off x="413888" y="1975255"/>
            <a:ext cx="5701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Evidence for change where variables are not independent from one another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A765EF-C6AF-AB4E-9E71-01218C986D39}"/>
              </a:ext>
            </a:extLst>
          </p:cNvPr>
          <p:cNvSpPr/>
          <p:nvPr/>
        </p:nvSpPr>
        <p:spPr>
          <a:xfrm>
            <a:off x="413887" y="2667130"/>
            <a:ext cx="5701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e.g. Short front vowel shift in NZE (Maclagan &amp; Hay, 2007)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8CE7E-82DB-9C4C-95D1-505F4E9F997D}"/>
              </a:ext>
            </a:extLst>
          </p:cNvPr>
          <p:cNvSpPr/>
          <p:nvPr/>
        </p:nvSpPr>
        <p:spPr>
          <a:xfrm>
            <a:off x="413886" y="3870959"/>
            <a:ext cx="5701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But… still not clear whether other sounds changes are also co-varying together</a:t>
            </a:r>
          </a:p>
        </p:txBody>
      </p:sp>
    </p:spTree>
    <p:extLst>
      <p:ext uri="{BB962C8B-B14F-4D97-AF65-F5344CB8AC3E}">
        <p14:creationId xmlns:p14="http://schemas.microsoft.com/office/powerpoint/2010/main" val="284780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Background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E7113-86E4-7542-8BCE-4354DD6F56AB}"/>
              </a:ext>
            </a:extLst>
          </p:cNvPr>
          <p:cNvSpPr txBox="1"/>
          <p:nvPr/>
        </p:nvSpPr>
        <p:spPr>
          <a:xfrm>
            <a:off x="413886" y="1243097"/>
            <a:ext cx="8572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Existing approaches to understanding co-variation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D167F1-3E85-9B4E-BAF2-887CCF41D056}"/>
              </a:ext>
            </a:extLst>
          </p:cNvPr>
          <p:cNvSpPr/>
          <p:nvPr/>
        </p:nvSpPr>
        <p:spPr>
          <a:xfrm>
            <a:off x="413885" y="2569246"/>
            <a:ext cx="6972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Suitability of the statistical approaches to gain a ‘full picture’ of how co-variation is operating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6EF296-C218-0F4D-ADA2-660A0A0F7E66}"/>
              </a:ext>
            </a:extLst>
          </p:cNvPr>
          <p:cNvSpPr/>
          <p:nvPr/>
        </p:nvSpPr>
        <p:spPr>
          <a:xfrm>
            <a:off x="413885" y="3271776"/>
            <a:ext cx="6972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When investigating data with known sound changes, how do we explore co-variation whilst keeping the known predictors of change constant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A765EF-C6AF-AB4E-9E71-01218C986D39}"/>
              </a:ext>
            </a:extLst>
          </p:cNvPr>
          <p:cNvSpPr/>
          <p:nvPr/>
        </p:nvSpPr>
        <p:spPr>
          <a:xfrm>
            <a:off x="413886" y="1892930"/>
            <a:ext cx="6972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Recent empirical work has been limited by small speaker sizes or number of variables investigated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79A537-C482-EF43-9B16-70F35F9CFCB2}"/>
              </a:ext>
            </a:extLst>
          </p:cNvPr>
          <p:cNvSpPr/>
          <p:nvPr/>
        </p:nvSpPr>
        <p:spPr>
          <a:xfrm>
            <a:off x="413885" y="3941751"/>
            <a:ext cx="69725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On-going theoretical debate about how sets of variables might work together to create speaker styles – is a linguistic variable really an independent entity? (see Guy &amp;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Hinskens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, 2016)</a:t>
            </a:r>
          </a:p>
        </p:txBody>
      </p:sp>
    </p:spTree>
    <p:extLst>
      <p:ext uri="{BB962C8B-B14F-4D97-AF65-F5344CB8AC3E}">
        <p14:creationId xmlns:p14="http://schemas.microsoft.com/office/powerpoint/2010/main" val="70227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Research question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E7113-86E4-7542-8BCE-4354DD6F56AB}"/>
              </a:ext>
            </a:extLst>
          </p:cNvPr>
          <p:cNvSpPr txBox="1"/>
          <p:nvPr/>
        </p:nvSpPr>
        <p:spPr>
          <a:xfrm>
            <a:off x="413886" y="1243097"/>
            <a:ext cx="8572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Are there systematic patterns across speaker’s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realisations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 of combinations of vowels?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9D54BB-9993-894E-B5D0-2BD1F3C7256A}"/>
              </a:ext>
            </a:extLst>
          </p:cNvPr>
          <p:cNvSpPr txBox="1"/>
          <p:nvPr/>
        </p:nvSpPr>
        <p:spPr>
          <a:xfrm>
            <a:off x="413886" y="2446927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Prediction…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5BFBC2-52A1-2044-A6C1-DAB1E3BF78C3}"/>
              </a:ext>
            </a:extLst>
          </p:cNvPr>
          <p:cNvSpPr txBox="1"/>
          <p:nvPr/>
        </p:nvSpPr>
        <p:spPr>
          <a:xfrm>
            <a:off x="413886" y="3281425"/>
            <a:ext cx="8572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Yes... systematic variation is known to exist when we look at variables in isolation, but these variables rarely operate in isolation</a:t>
            </a:r>
          </a:p>
        </p:txBody>
      </p:sp>
    </p:spTree>
    <p:extLst>
      <p:ext uri="{BB962C8B-B14F-4D97-AF65-F5344CB8AC3E}">
        <p14:creationId xmlns:p14="http://schemas.microsoft.com/office/powerpoint/2010/main" val="224418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Research question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E7113-86E4-7542-8BCE-4354DD6F56AB}"/>
              </a:ext>
            </a:extLst>
          </p:cNvPr>
          <p:cNvSpPr txBox="1"/>
          <p:nvPr/>
        </p:nvSpPr>
        <p:spPr>
          <a:xfrm>
            <a:off x="413886" y="1243097"/>
            <a:ext cx="8572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Are there identifiable </a:t>
            </a:r>
            <a:r>
              <a:rPr lang="en-US" sz="2800" i="1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leaders</a:t>
            </a:r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of change who use combinations of innovative variants together?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DIN Condensed" pitchFamily="2" charset="0"/>
              <a:ea typeface="Microsoft YaHei" panose="020B0503020204020204" pitchFamily="34" charset="-122"/>
              <a:cs typeface="Ayuthaya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9D54BB-9993-894E-B5D0-2BD1F3C7256A}"/>
              </a:ext>
            </a:extLst>
          </p:cNvPr>
          <p:cNvSpPr txBox="1"/>
          <p:nvPr/>
        </p:nvSpPr>
        <p:spPr>
          <a:xfrm>
            <a:off x="413886" y="2446927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Prediction…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5BFBC2-52A1-2044-A6C1-DAB1E3BF78C3}"/>
              </a:ext>
            </a:extLst>
          </p:cNvPr>
          <p:cNvSpPr txBox="1"/>
          <p:nvPr/>
        </p:nvSpPr>
        <p:spPr>
          <a:xfrm>
            <a:off x="413886" y="3281425"/>
            <a:ext cx="8572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Yes... it is plausible that a constellation of innovative variants are used by some speakers, whilst not at all by others</a:t>
            </a:r>
          </a:p>
        </p:txBody>
      </p:sp>
    </p:spTree>
    <p:extLst>
      <p:ext uri="{BB962C8B-B14F-4D97-AF65-F5344CB8AC3E}">
        <p14:creationId xmlns:p14="http://schemas.microsoft.com/office/powerpoint/2010/main" val="113743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Method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575B104-FFD8-D146-8BD1-3F59A04D71DC}"/>
              </a:ext>
            </a:extLst>
          </p:cNvPr>
          <p:cNvSpPr/>
          <p:nvPr/>
        </p:nvSpPr>
        <p:spPr>
          <a:xfrm>
            <a:off x="413886" y="1811809"/>
            <a:ext cx="1464341" cy="1519881"/>
          </a:xfrm>
          <a:prstGeom prst="roundRect">
            <a:avLst/>
          </a:prstGeom>
          <a:solidFill>
            <a:srgbClr val="929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DIN Condensed" pitchFamily="2" charset="0"/>
              </a:rPr>
              <a:t>ONZE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B9BD3-2873-744B-9A3A-292C64C585D4}"/>
              </a:ext>
            </a:extLst>
          </p:cNvPr>
          <p:cNvSpPr txBox="1"/>
          <p:nvPr/>
        </p:nvSpPr>
        <p:spPr>
          <a:xfrm>
            <a:off x="413886" y="3331690"/>
            <a:ext cx="1464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IN Condensed" pitchFamily="2" charset="0"/>
              </a:rPr>
              <a:t>600+ speakers</a:t>
            </a:r>
          </a:p>
          <a:p>
            <a:pPr algn="ctr"/>
            <a:r>
              <a:rPr lang="en-US" dirty="0">
                <a:latin typeface="DIN Condensed" pitchFamily="2" charset="0"/>
              </a:rPr>
              <a:t>Born between 1851-1988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D4EAF9B-1253-0C47-9981-B43EC91C3979}"/>
              </a:ext>
            </a:extLst>
          </p:cNvPr>
          <p:cNvSpPr/>
          <p:nvPr/>
        </p:nvSpPr>
        <p:spPr>
          <a:xfrm>
            <a:off x="2716908" y="1811809"/>
            <a:ext cx="1464341" cy="1519881"/>
          </a:xfrm>
          <a:prstGeom prst="roundRect">
            <a:avLst/>
          </a:prstGeom>
          <a:solidFill>
            <a:srgbClr val="929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DIN Condensed" pitchFamily="2" charset="0"/>
              </a:rPr>
              <a:t>Extract vowels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64D032-ECB9-E845-8E55-4BF7F14B444C}"/>
              </a:ext>
            </a:extLst>
          </p:cNvPr>
          <p:cNvSpPr txBox="1"/>
          <p:nvPr/>
        </p:nvSpPr>
        <p:spPr>
          <a:xfrm>
            <a:off x="2716908" y="3331690"/>
            <a:ext cx="1464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IN Condensed" pitchFamily="2" charset="0"/>
              </a:rPr>
              <a:t>HTK force aligned</a:t>
            </a:r>
          </a:p>
          <a:p>
            <a:pPr algn="ctr"/>
            <a:r>
              <a:rPr lang="en-US" dirty="0">
                <a:latin typeface="DIN Condensed" pitchFamily="2" charset="0"/>
              </a:rPr>
              <a:t>12 monophthongs</a:t>
            </a:r>
          </a:p>
          <a:p>
            <a:pPr algn="ctr"/>
            <a:r>
              <a:rPr lang="en-US" dirty="0">
                <a:latin typeface="DIN Condensed" pitchFamily="2" charset="0"/>
              </a:rPr>
              <a:t>&gt;2 million tokens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FC0C8E-B27C-6240-A3A0-B523C29A41DC}"/>
              </a:ext>
            </a:extLst>
          </p:cNvPr>
          <p:cNvSpPr/>
          <p:nvPr/>
        </p:nvSpPr>
        <p:spPr>
          <a:xfrm>
            <a:off x="4962751" y="1803748"/>
            <a:ext cx="1464341" cy="1519881"/>
          </a:xfrm>
          <a:prstGeom prst="roundRect">
            <a:avLst/>
          </a:prstGeom>
          <a:solidFill>
            <a:srgbClr val="929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DIN Condensed" pitchFamily="2" charset="0"/>
              </a:rPr>
              <a:t>Measure F1/F2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37B44A-4AF0-1D4E-AB1B-0C3D3A807F12}"/>
              </a:ext>
            </a:extLst>
          </p:cNvPr>
          <p:cNvSpPr txBox="1"/>
          <p:nvPr/>
        </p:nvSpPr>
        <p:spPr>
          <a:xfrm>
            <a:off x="4962751" y="3323629"/>
            <a:ext cx="1464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IN Condensed" pitchFamily="2" charset="0"/>
              </a:rPr>
              <a:t>Mid-point</a:t>
            </a:r>
          </a:p>
          <a:p>
            <a:pPr algn="ctr"/>
            <a:r>
              <a:rPr lang="en-US" dirty="0" err="1">
                <a:latin typeface="DIN Condensed" pitchFamily="2" charset="0"/>
              </a:rPr>
              <a:t>Lobanov</a:t>
            </a:r>
            <a:r>
              <a:rPr lang="en-US" dirty="0">
                <a:latin typeface="DIN Condensed" pitchFamily="2" charset="0"/>
              </a:rPr>
              <a:t> </a:t>
            </a:r>
            <a:r>
              <a:rPr lang="en-US" dirty="0" err="1">
                <a:latin typeface="DIN Condensed" pitchFamily="2" charset="0"/>
              </a:rPr>
              <a:t>normalised</a:t>
            </a:r>
            <a:endParaRPr lang="en-US" dirty="0">
              <a:latin typeface="DIN Condensed" pitchFamily="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A7F9293-72DD-0D45-88C2-60E471706DBA}"/>
              </a:ext>
            </a:extLst>
          </p:cNvPr>
          <p:cNvSpPr/>
          <p:nvPr/>
        </p:nvSpPr>
        <p:spPr>
          <a:xfrm>
            <a:off x="7265773" y="1811809"/>
            <a:ext cx="1464341" cy="1519881"/>
          </a:xfrm>
          <a:prstGeom prst="roundRect">
            <a:avLst/>
          </a:prstGeom>
          <a:solidFill>
            <a:srgbClr val="929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DIN Condensed" pitchFamily="2" charset="0"/>
              </a:rPr>
              <a:t>Cleaning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5BF49B-C9C2-2E40-A8E4-9851E17E60A1}"/>
              </a:ext>
            </a:extLst>
          </p:cNvPr>
          <p:cNvSpPr txBox="1"/>
          <p:nvPr/>
        </p:nvSpPr>
        <p:spPr>
          <a:xfrm>
            <a:off x="7055709" y="3331690"/>
            <a:ext cx="1849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IN Condensed" pitchFamily="2" charset="0"/>
              </a:rPr>
              <a:t>Outliers and </a:t>
            </a:r>
            <a:r>
              <a:rPr lang="en-US" dirty="0" err="1">
                <a:latin typeface="DIN Condensed" pitchFamily="2" charset="0"/>
              </a:rPr>
              <a:t>stopwords</a:t>
            </a:r>
            <a:endParaRPr lang="en-US" dirty="0">
              <a:latin typeface="DIN Condensed" pitchFamily="2" charset="0"/>
            </a:endParaRPr>
          </a:p>
          <a:p>
            <a:pPr algn="ctr"/>
            <a:r>
              <a:rPr lang="en-US" dirty="0">
                <a:latin typeface="DIN Condensed" pitchFamily="2" charset="0"/>
              </a:rPr>
              <a:t>Min 10 tokens per vowel per speaker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BAEE7-4F21-414B-AE84-7236028451ED}"/>
              </a:ext>
            </a:extLst>
          </p:cNvPr>
          <p:cNvSpPr/>
          <p:nvPr/>
        </p:nvSpPr>
        <p:spPr>
          <a:xfrm>
            <a:off x="280636" y="1811809"/>
            <a:ext cx="1790901" cy="254583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C36807-A982-B94A-B961-1253BE55D56A}"/>
              </a:ext>
            </a:extLst>
          </p:cNvPr>
          <p:cNvSpPr/>
          <p:nvPr/>
        </p:nvSpPr>
        <p:spPr>
          <a:xfrm>
            <a:off x="2542002" y="1727710"/>
            <a:ext cx="1790901" cy="254583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242336-5F59-7F44-A9B1-68DDDDC9E102}"/>
              </a:ext>
            </a:extLst>
          </p:cNvPr>
          <p:cNvSpPr/>
          <p:nvPr/>
        </p:nvSpPr>
        <p:spPr>
          <a:xfrm>
            <a:off x="4751989" y="1671142"/>
            <a:ext cx="1790901" cy="254583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46657D0-5D01-4A46-9106-8A2111E50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13448"/>
              </p:ext>
            </p:extLst>
          </p:nvPr>
        </p:nvGraphicFramePr>
        <p:xfrm>
          <a:off x="3537728" y="896541"/>
          <a:ext cx="2304000" cy="3729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00">
                  <a:extLst>
                    <a:ext uri="{9D8B030D-6E8A-4147-A177-3AD203B41FA5}">
                      <a16:colId xmlns:a16="http://schemas.microsoft.com/office/drawing/2014/main" val="689495571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62166645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400" b="0" i="0" u="none" strike="noStrike" dirty="0">
                          <a:solidFill>
                            <a:srgbClr val="929C43"/>
                          </a:solidFill>
                          <a:effectLst/>
                          <a:latin typeface="DIN Condensed" pitchFamily="2" charset="0"/>
                        </a:rPr>
                        <a:t>Vowel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2400" b="0" i="0" u="none" strike="noStrike" dirty="0">
                          <a:solidFill>
                            <a:srgbClr val="929C43"/>
                          </a:solidFill>
                          <a:effectLst/>
                          <a:latin typeface="DIN Condensed" pitchFamily="2" charset="0"/>
                        </a:rPr>
                        <a:t>Freq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059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KIT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259,788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0899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SCHWA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162,566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76425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DRESS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116,993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15126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FLEECE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73,806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0308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STRUT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70,721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9016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THOUGHT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58,676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7727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LOT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52,481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8205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TRAP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48,769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48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44,842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1025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GOOSE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42,915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86212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NURSE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25,804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7854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FOOT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21,249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4724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0" i="0" u="none" strike="noStrike" dirty="0">
                          <a:solidFill>
                            <a:srgbClr val="929C43"/>
                          </a:solidFill>
                          <a:effectLst/>
                          <a:latin typeface="DIN Condensed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2000" b="0" i="0" u="none" strike="noStrike" dirty="0">
                          <a:solidFill>
                            <a:srgbClr val="929C43"/>
                          </a:solidFill>
                          <a:effectLst/>
                          <a:latin typeface="DIN Condensed" pitchFamily="2" charset="0"/>
                        </a:rPr>
                        <a:t>978,610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308274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92D6EF19-33FC-594B-A80F-E86123033A59}"/>
              </a:ext>
            </a:extLst>
          </p:cNvPr>
          <p:cNvSpPr/>
          <p:nvPr/>
        </p:nvSpPr>
        <p:spPr>
          <a:xfrm>
            <a:off x="7165497" y="1792935"/>
            <a:ext cx="1790901" cy="254583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  <p:bldP spid="18" grpId="0" animBg="1"/>
      <p:bldP spid="19" grpId="0"/>
      <p:bldP spid="5" grpId="0" animBg="1"/>
      <p:bldP spid="22" grpId="1" animBg="1"/>
      <p:bldP spid="23" grpId="1" animBg="1"/>
      <p:bldP spid="2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C0EFC-6748-7549-B317-A4A923552C52}"/>
              </a:ext>
            </a:extLst>
          </p:cNvPr>
          <p:cNvSpPr txBox="1"/>
          <p:nvPr/>
        </p:nvSpPr>
        <p:spPr>
          <a:xfrm>
            <a:off x="413886" y="1243097"/>
            <a:ext cx="824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Run 24 separate </a:t>
            </a:r>
            <a:r>
              <a:rPr lang="en-US" sz="2000" dirty="0" err="1">
                <a:solidFill>
                  <a:srgbClr val="929C43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lmer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 models predicting each of the 12 vowel's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normalised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 F1 or F2 values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621506-FA7D-664C-8714-41DF3E9F63FB}"/>
              </a:ext>
            </a:extLst>
          </p:cNvPr>
          <p:cNvSpPr/>
          <p:nvPr/>
        </p:nvSpPr>
        <p:spPr>
          <a:xfrm>
            <a:off x="413887" y="2138473"/>
            <a:ext cx="454438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lmer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F_value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~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66496B-3FA8-7742-98A6-6C6CF11BD2AC}"/>
              </a:ext>
            </a:extLst>
          </p:cNvPr>
          <p:cNvSpPr/>
          <p:nvPr/>
        </p:nvSpPr>
        <p:spPr>
          <a:xfrm>
            <a:off x="413886" y="2636129"/>
            <a:ext cx="45443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NZ" dirty="0" err="1"/>
              <a:t>year_of_birth</a:t>
            </a:r>
            <a:r>
              <a:rPr lang="en-NZ" dirty="0"/>
              <a:t>*gender + stress + </a:t>
            </a:r>
            <a:r>
              <a:rPr lang="en-NZ" dirty="0" err="1"/>
              <a:t>speech_rate</a:t>
            </a:r>
            <a:r>
              <a:rPr lang="en-NZ" dirty="0"/>
              <a:t> +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929F80-03D7-AE45-99F4-37EB185DE407}"/>
              </a:ext>
            </a:extLst>
          </p:cNvPr>
          <p:cNvSpPr/>
          <p:nvPr/>
        </p:nvSpPr>
        <p:spPr>
          <a:xfrm>
            <a:off x="413886" y="3167632"/>
            <a:ext cx="45443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(1|speaker) + (1|word))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3C7A09-4132-0C42-BC50-56C6C2313FD5}"/>
              </a:ext>
            </a:extLst>
          </p:cNvPr>
          <p:cNvSpPr/>
          <p:nvPr/>
        </p:nvSpPr>
        <p:spPr>
          <a:xfrm>
            <a:off x="5313407" y="2138473"/>
            <a:ext cx="3567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Consolas" panose="020B0609020204030204" pitchFamily="49" charset="0"/>
              </a:rPr>
              <a:t>The dependent variable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55E843-3F79-6245-8D5D-EA183E0313A8}"/>
              </a:ext>
            </a:extLst>
          </p:cNvPr>
          <p:cNvSpPr/>
          <p:nvPr/>
        </p:nvSpPr>
        <p:spPr>
          <a:xfrm>
            <a:off x="5279718" y="2638857"/>
            <a:ext cx="3601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Consolas" panose="020B0609020204030204" pitchFamily="49" charset="0"/>
              </a:rPr>
              <a:t>The variables we want to control for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6E2B1F-5116-E647-A783-A1679938E09E}"/>
              </a:ext>
            </a:extLst>
          </p:cNvPr>
          <p:cNvSpPr/>
          <p:nvPr/>
        </p:nvSpPr>
        <p:spPr>
          <a:xfrm>
            <a:off x="5313407" y="3167632"/>
            <a:ext cx="3567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Consolas" panose="020B0609020204030204" pitchFamily="49" charset="0"/>
              </a:rPr>
              <a:t>The variable we are really interested in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DF1649D-2813-1F42-B32E-6A3CBA2FADE9}"/>
              </a:ext>
            </a:extLst>
          </p:cNvPr>
          <p:cNvCxnSpPr/>
          <p:nvPr/>
        </p:nvCxnSpPr>
        <p:spPr>
          <a:xfrm>
            <a:off x="413885" y="3536964"/>
            <a:ext cx="1512000" cy="0"/>
          </a:xfrm>
          <a:prstGeom prst="line">
            <a:avLst/>
          </a:prstGeom>
          <a:ln w="50800">
            <a:solidFill>
              <a:srgbClr val="929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DC1B0AA-0868-1C4E-B941-8BA60072AA28}"/>
              </a:ext>
            </a:extLst>
          </p:cNvPr>
          <p:cNvSpPr/>
          <p:nvPr/>
        </p:nvSpPr>
        <p:spPr>
          <a:xfrm>
            <a:off x="204896" y="2037421"/>
            <a:ext cx="8382101" cy="57143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AC5402-4CDD-E949-B6F4-8F3DC0B8024D}"/>
              </a:ext>
            </a:extLst>
          </p:cNvPr>
          <p:cNvSpPr/>
          <p:nvPr/>
        </p:nvSpPr>
        <p:spPr>
          <a:xfrm>
            <a:off x="262874" y="2535077"/>
            <a:ext cx="8382101" cy="57143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C71FE0-1676-474E-9256-C2034EC93E01}"/>
              </a:ext>
            </a:extLst>
          </p:cNvPr>
          <p:cNvSpPr txBox="1"/>
          <p:nvPr/>
        </p:nvSpPr>
        <p:spPr>
          <a:xfrm>
            <a:off x="413885" y="4066574"/>
            <a:ext cx="824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Run a </a:t>
            </a:r>
            <a:r>
              <a:rPr lang="en-US" sz="20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Principal Components Analysis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 on the resulting data set of speaker intercepts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18EBF97-8183-5344-BFCB-8C0A711B2A16}"/>
              </a:ext>
            </a:extLst>
          </p:cNvPr>
          <p:cNvSpPr/>
          <p:nvPr/>
        </p:nvSpPr>
        <p:spPr>
          <a:xfrm>
            <a:off x="204896" y="3079485"/>
            <a:ext cx="8382101" cy="57143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6B7C1DA-2480-784E-A313-0D5EF742C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358" y="432382"/>
            <a:ext cx="5907284" cy="427873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B459748-41C1-7F49-9D03-4153F7F81D65}"/>
              </a:ext>
            </a:extLst>
          </p:cNvPr>
          <p:cNvSpPr/>
          <p:nvPr/>
        </p:nvSpPr>
        <p:spPr>
          <a:xfrm>
            <a:off x="1618358" y="2324558"/>
            <a:ext cx="5858207" cy="285750"/>
          </a:xfrm>
          <a:prstGeom prst="rect">
            <a:avLst/>
          </a:prstGeom>
          <a:solidFill>
            <a:srgbClr val="929C43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6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5" grpId="0" animBg="1"/>
      <p:bldP spid="26" grpId="0"/>
      <p:bldP spid="27" grpId="0"/>
      <p:bldP spid="28" grpId="0"/>
      <p:bldP spid="34" grpId="0" animBg="1"/>
      <p:bldP spid="35" grpId="0" animBg="1"/>
      <p:bldP spid="49" grpId="0"/>
      <p:bldP spid="52" grpId="0" animBg="1"/>
      <p:bldP spid="51" grpId="0" animBg="1"/>
      <p:bldP spid="5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C0EFC-6748-7549-B317-A4A923552C52}"/>
              </a:ext>
            </a:extLst>
          </p:cNvPr>
          <p:cNvSpPr txBox="1"/>
          <p:nvPr/>
        </p:nvSpPr>
        <p:spPr>
          <a:xfrm>
            <a:off x="413886" y="1018208"/>
            <a:ext cx="5418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PC1 (21.0%) – Vowel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FB60A-A9BD-3B46-B297-8DA192AC33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387" y="1524600"/>
            <a:ext cx="5555058" cy="1841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85CEAA-1449-E740-ACA2-A174139FE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32389" y="1418318"/>
            <a:ext cx="3048000" cy="304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0E3BD4-7B69-044E-BB55-08EC39C0D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27" y="1413599"/>
            <a:ext cx="5721762" cy="305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6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1457</TotalTime>
  <Words>665</Words>
  <Application>Microsoft Macintosh PowerPoint</Application>
  <PresentationFormat>On-screen Show (16:9)</PresentationFormat>
  <Paragraphs>135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DIN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Brand</dc:creator>
  <cp:lastModifiedBy>James Brand</cp:lastModifiedBy>
  <cp:revision>45</cp:revision>
  <dcterms:created xsi:type="dcterms:W3CDTF">2019-08-08T01:04:00Z</dcterms:created>
  <dcterms:modified xsi:type="dcterms:W3CDTF">2019-08-09T01:21:28Z</dcterms:modified>
</cp:coreProperties>
</file>